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Billu Gatesovi říká, že jen párkrát v životě viděl novou technologii, a okamžitě věděl, že to bude znamenat revoluci.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3c51fa5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3c51fa5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Turingův test. Argument Čínského pokoje. Toki Pona.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3c51fa5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3c51fa5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26e76ce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26e76ce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3c51fa5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3c51fa5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 Strange and the multiverse of madness (Josef Šlerka)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3c51fa54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3c51fa54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3c51fa54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3c51fa54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Než začneš, zmínit k čemu AI používáš. Zeptat se, k čemu oni.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1312e2b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1312e2b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3c51fa54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3c51fa5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Několik příkladů, jak to nefunguje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1312e2b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1312e2b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Kolik “L” je ve slově kladivo. Google: Každý den alespoň jeden kámen. Sýr na pizzu přiděláte lepidlem.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1312e2b1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e1312e2b1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40170a9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40170a9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26e76ce6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26e76ce6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26e76ce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26e76ce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1312e2b1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1312e2b1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26e76ce6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26e76ce6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3c51fa54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3c51fa54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Vysvětlit intuici, jak to funguje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a0d04c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a0d04c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9fcbea3d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9fcbea3d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a0d04c9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a0d04c9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3c51fa54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e3c51fa54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1312e2b1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1312e2b1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ca62031c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ca62031c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1312e2b1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1312e2b1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Accenture 1B v první půlce roku, KPMG z nuly na …, JP Morgan Chase - školení v promptování pro každého zaměstnance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3c51fa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3c51fa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Slajd o tom, jak jsem se dostal k AI a co dělám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3c51fa54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3c51fa54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26e76ce6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26e76ce6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3c51fa5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3c51fa5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Kde je vzaly, co je to neuron, proč došlo k pokroku po tolika  letech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3c51fa5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3c51fa5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2018 ULMFit, BERT, 2019 GPT2, 2020 GPT3, 2022 GPT3.5 (-14 měs.), 30.11.2022 ChatGPT, 14.3.2023 GPT4, únor 2023 Meta Llama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mitonainewsletter.substack.com/" TargetMode="External"/><Relationship Id="rId4" Type="http://schemas.openxmlformats.org/officeDocument/2006/relationships/hyperlink" Target="https://prevaznenevazne.substack.com/" TargetMode="External"/><Relationship Id="rId5" Type="http://schemas.openxmlformats.org/officeDocument/2006/relationships/hyperlink" Target="https://www.jednoprocento.cz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76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použít AI nástroje na generování textu a obrázků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427350" y="0"/>
            <a:ext cx="17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bit.ly/generativni_ai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642900" y="3645225"/>
            <a:ext cx="185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Petr Šimeček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Umít ChatGPT myslet?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11410" l="0" r="0" t="0"/>
          <a:stretch/>
        </p:blipFill>
        <p:spPr>
          <a:xfrm>
            <a:off x="343850" y="2311675"/>
            <a:ext cx="4757525" cy="1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751450" y="2367625"/>
            <a:ext cx="684900" cy="15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662" y="2384974"/>
            <a:ext cx="3574976" cy="19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475" y="1056388"/>
            <a:ext cx="8839201" cy="104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436950" y="1174775"/>
            <a:ext cx="1147500" cy="186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500375" y="3848425"/>
            <a:ext cx="25608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Dva krát čtyři je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500375" y="4383475"/>
            <a:ext cx="25608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Hlavní město Česka je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568800" y="3870500"/>
            <a:ext cx="1003200" cy="400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osm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3568800" y="4383475"/>
            <a:ext cx="1003200" cy="400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Praha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5538900" y="4607500"/>
            <a:ext cx="36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Google: </a:t>
            </a:r>
            <a:r>
              <a:rPr lang="en"/>
              <a:t>sparks of agi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Ukázky použití ChatGPT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330400"/>
            <a:ext cx="2236800" cy="3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Editor, korektor (zvlášť v Aj)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Kreativní kolega (vymysli nadpis)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Programování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Bullshit generátor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050" y="1152475"/>
            <a:ext cx="6135624" cy="35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747713"/>
            <a:ext cx="69818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multiverse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Používáme k myšlení pouze 10% mozku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psát prompty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b="1" lang="en"/>
              <a:t>Snažte se ChatGPT dostat do světa, kde ho chcete mít!</a:t>
            </a: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Few-shot prompting, dejte ukázku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Dejte promptu strukturu oddělovači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Požádejte o strukturovaný výstup, poproste ChatGPT o kontrolu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Uvažuj krok po kroku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Generování v několika krocích (jednodušší výsledek dále rozvinout)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6870949" y="0"/>
            <a:ext cx="22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https://bit.ly/ai_cviceni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Omezení ChatGPT / GPT4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Halucinace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Učící sada končí podzimem 2021 (nezná nedávnou minulost)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88" y="2352663"/>
            <a:ext cx="84677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9.11 vs 9.9 – which is bigger</a:t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170763"/>
            <a:ext cx="64770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475" y="879900"/>
            <a:ext cx="5434125" cy="36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Reaches Silver-Medal Level at Math Olympiad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175" y="1152475"/>
            <a:ext cx="3898425" cy="35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94900" y="4671200"/>
            <a:ext cx="855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https://deepmind.google/discover/blog/ai-solves-imo-problems-at-silver-medal-level/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16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Poezie &amp; Hantec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2164"/>
            <a:ext cx="33528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254" y="0"/>
            <a:ext cx="420674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62775"/>
            <a:ext cx="8236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025" y="-1016250"/>
            <a:ext cx="406717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26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Alternativy k </a:t>
            </a:r>
            <a:r>
              <a:rPr lang="en"/>
              <a:t>ChatGPT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5" y="1100175"/>
            <a:ext cx="7301226" cy="38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33"/>
          <p:cNvSpPr/>
          <p:nvPr/>
        </p:nvSpPr>
        <p:spPr>
          <a:xfrm>
            <a:off x="2153850" y="3843900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16 000</a:t>
            </a:r>
            <a:endParaRPr sz="600"/>
          </a:p>
        </p:txBody>
      </p:sp>
      <p:sp>
        <p:nvSpPr>
          <p:cNvPr id="207" name="Google Shape;207;p33"/>
          <p:cNvSpPr/>
          <p:nvPr/>
        </p:nvSpPr>
        <p:spPr>
          <a:xfrm>
            <a:off x="3035725" y="3843900"/>
            <a:ext cx="13452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32 000 / 128 000</a:t>
            </a:r>
            <a:endParaRPr sz="600"/>
          </a:p>
        </p:txBody>
      </p:sp>
      <p:sp>
        <p:nvSpPr>
          <p:cNvPr id="208" name="Google Shape;208;p33"/>
          <p:cNvSpPr/>
          <p:nvPr/>
        </p:nvSpPr>
        <p:spPr>
          <a:xfrm>
            <a:off x="5819325" y="1670500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Gemini</a:t>
            </a:r>
            <a:endParaRPr b="1" sz="700"/>
          </a:p>
        </p:txBody>
      </p:sp>
      <p:sp>
        <p:nvSpPr>
          <p:cNvPr id="209" name="Google Shape;209;p33"/>
          <p:cNvSpPr/>
          <p:nvPr/>
        </p:nvSpPr>
        <p:spPr>
          <a:xfrm>
            <a:off x="6990475" y="1670500"/>
            <a:ext cx="7464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Copilot</a:t>
            </a:r>
            <a:endParaRPr b="1" sz="700"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920" y="1969600"/>
            <a:ext cx="1141925" cy="4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1049" y="1994538"/>
            <a:ext cx="1041125" cy="3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4634638" y="3387825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600"/>
          </a:p>
        </p:txBody>
      </p:sp>
      <p:sp>
        <p:nvSpPr>
          <p:cNvPr id="213" name="Google Shape;213;p33"/>
          <p:cNvSpPr/>
          <p:nvPr/>
        </p:nvSpPr>
        <p:spPr>
          <a:xfrm>
            <a:off x="7046413" y="3387825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600"/>
          </a:p>
        </p:txBody>
      </p:sp>
      <p:sp>
        <p:nvSpPr>
          <p:cNvPr id="214" name="Google Shape;214;p33"/>
          <p:cNvSpPr/>
          <p:nvPr/>
        </p:nvSpPr>
        <p:spPr>
          <a:xfrm>
            <a:off x="4572000" y="3843900"/>
            <a:ext cx="8340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200 000</a:t>
            </a:r>
            <a:endParaRPr sz="600"/>
          </a:p>
        </p:txBody>
      </p:sp>
      <p:sp>
        <p:nvSpPr>
          <p:cNvPr id="215" name="Google Shape;215;p33"/>
          <p:cNvSpPr/>
          <p:nvPr/>
        </p:nvSpPr>
        <p:spPr>
          <a:xfrm>
            <a:off x="5719575" y="3843900"/>
            <a:ext cx="8340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 </a:t>
            </a:r>
            <a:r>
              <a:rPr lang="en" sz="900"/>
              <a:t>000 000</a:t>
            </a:r>
            <a:endParaRPr sz="600"/>
          </a:p>
        </p:txBody>
      </p:sp>
      <p:sp>
        <p:nvSpPr>
          <p:cNvPr id="216" name="Google Shape;216;p33"/>
          <p:cNvSpPr/>
          <p:nvPr/>
        </p:nvSpPr>
        <p:spPr>
          <a:xfrm>
            <a:off x="6946675" y="3843900"/>
            <a:ext cx="8340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128 000</a:t>
            </a:r>
            <a:endParaRPr sz="600"/>
          </a:p>
        </p:txBody>
      </p:sp>
      <p:sp>
        <p:nvSpPr>
          <p:cNvPr id="217" name="Google Shape;217;p33"/>
          <p:cNvSpPr/>
          <p:nvPr/>
        </p:nvSpPr>
        <p:spPr>
          <a:xfrm>
            <a:off x="4634638" y="4299975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600"/>
          </a:p>
        </p:txBody>
      </p:sp>
      <p:sp>
        <p:nvSpPr>
          <p:cNvPr id="218" name="Google Shape;218;p33"/>
          <p:cNvSpPr/>
          <p:nvPr/>
        </p:nvSpPr>
        <p:spPr>
          <a:xfrm>
            <a:off x="5819313" y="4299975"/>
            <a:ext cx="634500" cy="29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Yes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LMSYS Leaderboard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75" y="1126175"/>
            <a:ext cx="8158423" cy="3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28075" y="445025"/>
            <a:ext cx="570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 &amp; friends</a:t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331825" y="1152475"/>
            <a:ext cx="5500500" cy="38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2022: Chinchilla paper (Deepmind)</a:t>
            </a:r>
            <a:br>
              <a:rPr lang="en"/>
            </a:br>
            <a:br>
              <a:rPr lang="en"/>
            </a:br>
            <a:r>
              <a:rPr lang="en"/>
              <a:t>Feb 23, 2023: released by Meta, research-only</a:t>
            </a:r>
            <a:br>
              <a:rPr lang="en"/>
            </a:br>
            <a:r>
              <a:rPr lang="en"/>
              <a:t>Mar 2: torrent on 4chan</a:t>
            </a:r>
            <a:br>
              <a:rPr lang="en"/>
            </a:br>
            <a:r>
              <a:rPr lang="en"/>
              <a:t>Later in March: weight on HF Hub</a:t>
            </a:r>
            <a:br>
              <a:rPr lang="en"/>
            </a:br>
            <a:r>
              <a:rPr lang="en"/>
              <a:t>July 2023: LLaMA2</a:t>
            </a:r>
            <a:br>
              <a:rPr lang="en"/>
            </a:br>
            <a:r>
              <a:rPr lang="en"/>
              <a:t>April 2024: LLaMA3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Community development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Llama.cpp</a:t>
            </a:r>
            <a:r>
              <a:rPr lang="en"/>
              <a:t>: run Llama on your laptop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Mistral: 7B model with free license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Gemma: model od Googlu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Ollama, LM Studio</a:t>
            </a:r>
            <a:endParaRPr b="1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28878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 fungují text-to-image modely - intuice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2414"/>
            <a:ext cx="8520600" cy="3169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311700" y="4615175"/>
            <a:ext cx="5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https://stable-diffusion-art.com/how-stable-diffusion-work/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368" y="0"/>
            <a:ext cx="44352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Act, Etické otázky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Problém s ochranou osobních údajů (GDPR)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Některá použití jsou regulována či přímo zakázána (rozpoznávání obličeje)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Nakonec neprošla přísná regulace základních jazykových modelů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generovaný AI by měl být oddělen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Velká / malá škoda, Autonomní AI / konečné rozhodnutí na člověku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525" y="-891650"/>
            <a:ext cx="5489274" cy="73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Kdyby se chytří lidé nemýlili, nemuseli by si hlupáci zoufat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75" y="1152475"/>
            <a:ext cx="59436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Když chcete vědět víc…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Miton AI Newsletter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https://mitonainewsletter.substack.com/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Převážně nevážně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https://prevaznenevazne.substack.com/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r>
              <a:rPr b="1" lang="en"/>
              <a:t>Jedno procento Miloše Čermáka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https://www.jednoprocento.cz/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Statement Analysis with Large Language Models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https://venturebeat.com/ai/the-future-of-financial-analysis-how-gpt-4-is-disrupting-the-industry-according-to-new-research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75" y="2120150"/>
            <a:ext cx="5686977" cy="2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Přibližně 40 % letošního obratu McKinsey bude z generativní AI</a:t>
            </a:r>
            <a:endParaRPr sz="232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66425" y="135950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https://diginomica.com/accenture-tops-1-billion-gen-ai-bookings-six-months-overall-revenues-remain-flat-macro-concerns?utm_source=substack&amp;utm_medium=email</a:t>
            </a:r>
            <a:endParaRPr sz="15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113" y="1246654"/>
            <a:ext cx="4231224" cy="28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Dobrý den…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401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Jazykové modely pro DNA / proteiny</a:t>
            </a:r>
            <a:br>
              <a:rPr lang="en"/>
            </a:br>
            <a:r>
              <a:rPr lang="en"/>
              <a:t>(</a:t>
            </a:r>
            <a:r>
              <a:rPr b="1" lang="en"/>
              <a:t>CEITEC Masarykova univerzita</a:t>
            </a:r>
            <a:r>
              <a:rPr lang="en"/>
              <a:t>)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00" y="2198827"/>
            <a:ext cx="3892275" cy="25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572000" y="1152475"/>
            <a:ext cx="401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Jazykové modely pro média</a:t>
            </a:r>
            <a:br>
              <a:rPr lang="en"/>
            </a:br>
            <a:r>
              <a:rPr lang="en"/>
              <a:t>(</a:t>
            </a:r>
            <a:r>
              <a:rPr b="1" lang="en"/>
              <a:t>Mediaboard s.r.o.</a:t>
            </a:r>
            <a:r>
              <a:rPr lang="en"/>
              <a:t>)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899040"/>
            <a:ext cx="3892275" cy="387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čem dnes budu mluvit…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Úvod: Neuronové sítě, velké jazykové modely, ChatGPT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 engineering: jak psát prompty?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Obrázkové (diffusion) modely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Budoucnost a diskuze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AI boring again!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Než začneme…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Ujistěte se, že máte přístup k ChatGPT nebo jiné generativní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Lepší je pracovat ve skupinkách než sám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Když jste hotoví: dejte post-it note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500"/>
              <a:t>https://bit.ly/ai_cviceni</a:t>
            </a:r>
            <a:endParaRPr b="1"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Neuronové sítě tu máme od 70. let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3773"/>
            <a:ext cx="3849700" cy="38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311700" y="4743300"/>
            <a:ext cx="44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https://help.xlstat.com/6605-neural-networks-excel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396" y="1017725"/>
            <a:ext cx="5062325" cy="21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996" y="3156975"/>
            <a:ext cx="1519474" cy="17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827250" y="3825150"/>
            <a:ext cx="30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se v letech 2012-2015 změnilo?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Velké jazykové modely (LLM)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25" y="1066500"/>
            <a:ext cx="7075674" cy="35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722575" y="4731700"/>
            <a:ext cx="81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from Human Feedback: https://huyenchip.com/2023/05/02/rlhf.html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